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75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38" d="100"/>
          <a:sy n="38" d="100"/>
        </p:scale>
        <p:origin x="1906" y="55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DDAC6-5018-C24D-B502-E158CA35C376}" type="datetimeFigureOut">
              <a:rPr lang="en-US" smtClean="0"/>
              <a:t>9/27/2019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35BB8-728F-9B43-8CE5-5C9409A77B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1552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DDAC6-5018-C24D-B502-E158CA35C376}" type="datetimeFigureOut">
              <a:rPr lang="en-US" smtClean="0"/>
              <a:t>9/27/2019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35BB8-728F-9B43-8CE5-5C9409A77B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5855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DDAC6-5018-C24D-B502-E158CA35C376}" type="datetimeFigureOut">
              <a:rPr lang="en-US" smtClean="0"/>
              <a:t>9/27/2019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35BB8-728F-9B43-8CE5-5C9409A77B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69318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DDAC6-5018-C24D-B502-E158CA35C376}" type="datetimeFigureOut">
              <a:rPr lang="en-US" smtClean="0"/>
              <a:t>9/27/2019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35BB8-728F-9B43-8CE5-5C9409A77B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7447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DDAC6-5018-C24D-B502-E158CA35C376}" type="datetimeFigureOut">
              <a:rPr lang="en-US" smtClean="0"/>
              <a:t>9/27/2019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35BB8-728F-9B43-8CE5-5C9409A77B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16258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DDAC6-5018-C24D-B502-E158CA35C376}" type="datetimeFigureOut">
              <a:rPr lang="en-US" smtClean="0"/>
              <a:t>9/27/2019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35BB8-728F-9B43-8CE5-5C9409A77B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8524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DDAC6-5018-C24D-B502-E158CA35C376}" type="datetimeFigureOut">
              <a:rPr lang="en-US" smtClean="0"/>
              <a:t>9/27/2019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35BB8-728F-9B43-8CE5-5C9409A77B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52460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DDAC6-5018-C24D-B502-E158CA35C376}" type="datetimeFigureOut">
              <a:rPr lang="en-US" smtClean="0"/>
              <a:t>9/27/2019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35BB8-728F-9B43-8CE5-5C9409A77B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15910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DDAC6-5018-C24D-B502-E158CA35C376}" type="datetimeFigureOut">
              <a:rPr lang="en-US" smtClean="0"/>
              <a:t>9/27/2019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35BB8-728F-9B43-8CE5-5C9409A77B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50786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DDAC6-5018-C24D-B502-E158CA35C376}" type="datetimeFigureOut">
              <a:rPr lang="en-US" smtClean="0"/>
              <a:t>9/27/2019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35BB8-728F-9B43-8CE5-5C9409A77B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9284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DDAC6-5018-C24D-B502-E158CA35C376}" type="datetimeFigureOut">
              <a:rPr lang="en-US" smtClean="0"/>
              <a:t>9/27/2019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35BB8-728F-9B43-8CE5-5C9409A77B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120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hyperlink" Target="https://www.teacherspayteachers.com/Store/Penelope-School-Supplies" TargetMode="Externa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2DDAC6-5018-C24D-B502-E158CA35C376}" type="datetimeFigureOut">
              <a:rPr lang="en-US" smtClean="0"/>
              <a:t>9/27/2019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A35BB8-728F-9B43-8CE5-5C9409A77B7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Rectangle 6">
            <a:hlinkClick r:id="rId13"/>
          </p:cNvPr>
          <p:cNvSpPr/>
          <p:nvPr userDrawn="1"/>
        </p:nvSpPr>
        <p:spPr>
          <a:xfrm>
            <a:off x="4587511" y="0"/>
            <a:ext cx="2102148" cy="20801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0" dirty="0" smtClean="0">
                <a:solidFill>
                  <a:srgbClr val="000000"/>
                </a:solidFill>
                <a:latin typeface="American Typewriter"/>
                <a:cs typeface="American Typewriter"/>
              </a:rPr>
              <a:t>Penelope School Supplies</a:t>
            </a:r>
            <a:endParaRPr lang="en-US" sz="1200" b="0" dirty="0">
              <a:solidFill>
                <a:srgbClr val="000000"/>
              </a:solidFill>
              <a:latin typeface="American Typewriter"/>
              <a:cs typeface="American Typewriter"/>
            </a:endParaRPr>
          </a:p>
        </p:txBody>
      </p:sp>
      <p:sp>
        <p:nvSpPr>
          <p:cNvPr id="8" name="Rectangle 7">
            <a:hlinkClick r:id="rId13"/>
          </p:cNvPr>
          <p:cNvSpPr/>
          <p:nvPr userDrawn="1"/>
        </p:nvSpPr>
        <p:spPr>
          <a:xfrm>
            <a:off x="342900" y="8920667"/>
            <a:ext cx="6172200" cy="192358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0" dirty="0" smtClean="0">
                <a:solidFill>
                  <a:srgbClr val="000000"/>
                </a:solidFill>
                <a:latin typeface="American Typewriter"/>
                <a:cs typeface="American Typewriter"/>
              </a:rPr>
              <a:t>https://www.teacherspayteachers.com/Store/Penelope-School-Supplies</a:t>
            </a:r>
            <a:endParaRPr lang="en-US" sz="1100" b="0" dirty="0">
              <a:solidFill>
                <a:srgbClr val="000000"/>
              </a:solidFill>
              <a:latin typeface="American Typewriter"/>
              <a:cs typeface="American Typewriter"/>
            </a:endParaRPr>
          </a:p>
        </p:txBody>
      </p:sp>
    </p:spTree>
    <p:extLst>
      <p:ext uri="{BB962C8B-B14F-4D97-AF65-F5344CB8AC3E}">
        <p14:creationId xmlns:p14="http://schemas.microsoft.com/office/powerpoint/2010/main" val="4131223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-70438" y="184478"/>
            <a:ext cx="639404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n w="3175" cmpd="sng">
                  <a:noFill/>
                </a:ln>
                <a:solidFill>
                  <a:srgbClr val="000000"/>
                </a:solidFill>
                <a:latin typeface="HelloFickleJuice" panose="02000603000000000000" pitchFamily="2" charset="0"/>
                <a:ea typeface="HelloFickleJuice" panose="02000603000000000000" pitchFamily="2" charset="0"/>
                <a:cs typeface="American Typewriter"/>
              </a:rPr>
              <a:t>Four-Square Map</a:t>
            </a:r>
            <a:endParaRPr lang="en-US" sz="4400" u="sng" dirty="0">
              <a:ln w="3175" cmpd="sng">
                <a:noFill/>
              </a:ln>
              <a:solidFill>
                <a:srgbClr val="000000"/>
              </a:solidFill>
              <a:latin typeface="HelloFickleJuice" panose="02000603000000000000" pitchFamily="2" charset="0"/>
              <a:ea typeface="HelloFickleJuice" panose="02000603000000000000" pitchFamily="2" charset="0"/>
              <a:cs typeface="American Typewriter"/>
            </a:endParaRPr>
          </a:p>
        </p:txBody>
      </p:sp>
      <p:grpSp>
        <p:nvGrpSpPr>
          <p:cNvPr id="54" name="Group 53"/>
          <p:cNvGrpSpPr/>
          <p:nvPr/>
        </p:nvGrpSpPr>
        <p:grpSpPr>
          <a:xfrm>
            <a:off x="273716" y="1238315"/>
            <a:ext cx="3156724" cy="3129782"/>
            <a:chOff x="273716" y="1712938"/>
            <a:chExt cx="2138065" cy="7114030"/>
          </a:xfrm>
        </p:grpSpPr>
        <p:sp>
          <p:nvSpPr>
            <p:cNvPr id="53" name="Rectangle 52"/>
            <p:cNvSpPr/>
            <p:nvPr/>
          </p:nvSpPr>
          <p:spPr>
            <a:xfrm>
              <a:off x="273716" y="1809661"/>
              <a:ext cx="2091206" cy="701730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latin typeface="American Typewriter"/>
                <a:cs typeface="American Typewriter"/>
              </a:endParaRP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320575" y="1712938"/>
              <a:ext cx="2091206" cy="209874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endParaRPr lang="en-US" sz="1600" dirty="0" smtClean="0">
                <a:latin typeface="American Typewriter"/>
                <a:cs typeface="American Typewriter"/>
              </a:endParaRPr>
            </a:p>
            <a:p>
              <a:pPr algn="ctr"/>
              <a:r>
                <a:rPr lang="en-US" sz="2400" dirty="0" smtClean="0">
                  <a:latin typeface="HelloChunky" panose="02000603000000000000" pitchFamily="2" charset="0"/>
                  <a:ea typeface="HelloChunky" panose="02000603000000000000" pitchFamily="2" charset="0"/>
                  <a:cs typeface="American Typewriter"/>
                </a:rPr>
                <a:t>Definition</a:t>
              </a:r>
            </a:p>
            <a:p>
              <a:pPr algn="ctr"/>
              <a:r>
                <a:rPr lang="en-US" sz="1400" dirty="0" smtClean="0">
                  <a:latin typeface="HelloChunky" panose="02000603000000000000" pitchFamily="2" charset="0"/>
                  <a:ea typeface="HelloChunky" panose="02000603000000000000" pitchFamily="2" charset="0"/>
                  <a:cs typeface="American Typewriter"/>
                </a:rPr>
                <a:t>(Meaning)</a:t>
              </a:r>
              <a:endParaRPr lang="en-US" sz="1400" dirty="0" smtClean="0">
                <a:latin typeface="HelloChunky" panose="02000603000000000000" pitchFamily="2" charset="0"/>
                <a:ea typeface="HelloChunky" panose="02000603000000000000" pitchFamily="2" charset="0"/>
                <a:cs typeface="American Typewriter"/>
              </a:endParaRPr>
            </a:p>
          </p:txBody>
        </p:sp>
      </p:grpSp>
      <p:grpSp>
        <p:nvGrpSpPr>
          <p:cNvPr id="70" name="Group 69"/>
          <p:cNvGrpSpPr/>
          <p:nvPr/>
        </p:nvGrpSpPr>
        <p:grpSpPr>
          <a:xfrm>
            <a:off x="3361256" y="1293591"/>
            <a:ext cx="3087540" cy="3087229"/>
            <a:chOff x="273716" y="1809661"/>
            <a:chExt cx="2091206" cy="7017307"/>
          </a:xfrm>
        </p:grpSpPr>
        <p:sp>
          <p:nvSpPr>
            <p:cNvPr id="71" name="Rectangle 70"/>
            <p:cNvSpPr/>
            <p:nvPr/>
          </p:nvSpPr>
          <p:spPr>
            <a:xfrm>
              <a:off x="273716" y="1809661"/>
              <a:ext cx="2091206" cy="701730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latin typeface="American Typewriter"/>
                <a:cs typeface="American Typewriter"/>
              </a:endParaRPr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273716" y="1809661"/>
              <a:ext cx="2091206" cy="209874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endParaRPr lang="en-US" sz="1600" dirty="0" smtClean="0">
                <a:latin typeface="American Typewriter"/>
                <a:cs typeface="American Typewriter"/>
              </a:endParaRPr>
            </a:p>
            <a:p>
              <a:pPr algn="ctr"/>
              <a:r>
                <a:rPr lang="en-US" sz="2400" dirty="0" smtClean="0">
                  <a:latin typeface="HelloDataHead" panose="02000603000000000000" pitchFamily="2" charset="0"/>
                  <a:ea typeface="HelloDataHead" panose="02000603000000000000" pitchFamily="2" charset="0"/>
                  <a:cs typeface="American Typewriter"/>
                </a:rPr>
                <a:t>Sentence</a:t>
              </a:r>
            </a:p>
            <a:p>
              <a:pPr algn="ctr"/>
              <a:r>
                <a:rPr lang="en-US" sz="1400" dirty="0" smtClean="0">
                  <a:latin typeface="HelloDataHead" panose="02000603000000000000" pitchFamily="2" charset="0"/>
                  <a:ea typeface="HelloDataHead" panose="02000603000000000000" pitchFamily="2" charset="0"/>
                  <a:cs typeface="American Typewriter"/>
                </a:rPr>
                <a:t>(In your words)</a:t>
              </a:r>
              <a:endParaRPr lang="en-US" sz="1400" dirty="0" smtClean="0">
                <a:latin typeface="HelloDataHead" panose="02000603000000000000" pitchFamily="2" charset="0"/>
                <a:ea typeface="HelloDataHead" panose="02000603000000000000" pitchFamily="2" charset="0"/>
                <a:cs typeface="American Typewriter"/>
              </a:endParaRPr>
            </a:p>
          </p:txBody>
        </p:sp>
      </p:grpSp>
      <p:grpSp>
        <p:nvGrpSpPr>
          <p:cNvPr id="73" name="Group 72"/>
          <p:cNvGrpSpPr/>
          <p:nvPr/>
        </p:nvGrpSpPr>
        <p:grpSpPr>
          <a:xfrm>
            <a:off x="239844" y="5010431"/>
            <a:ext cx="3155283" cy="3087231"/>
            <a:chOff x="273716" y="1809656"/>
            <a:chExt cx="2137089" cy="7017312"/>
          </a:xfrm>
        </p:grpSpPr>
        <p:sp>
          <p:nvSpPr>
            <p:cNvPr id="74" name="Rectangle 73"/>
            <p:cNvSpPr/>
            <p:nvPr/>
          </p:nvSpPr>
          <p:spPr>
            <a:xfrm>
              <a:off x="273716" y="1809661"/>
              <a:ext cx="2091206" cy="701730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latin typeface="American Typewriter"/>
                <a:cs typeface="American Typewriter"/>
              </a:endParaRPr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319599" y="1809656"/>
              <a:ext cx="2091206" cy="202878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endParaRPr lang="en-US" sz="1600" dirty="0" smtClean="0">
                <a:latin typeface="American Typewriter"/>
                <a:cs typeface="American Typewriter"/>
              </a:endParaRPr>
            </a:p>
            <a:p>
              <a:pPr algn="ctr"/>
              <a:r>
                <a:rPr lang="en-US" sz="2400" dirty="0" smtClean="0">
                  <a:latin typeface="HelloChitChatX" panose="02000603000000000000" pitchFamily="2" charset="0"/>
                  <a:ea typeface="HelloChitChatX" panose="02000603000000000000" pitchFamily="2" charset="0"/>
                  <a:cs typeface="American Typewriter"/>
                </a:rPr>
                <a:t>Illustration</a:t>
              </a:r>
            </a:p>
            <a:p>
              <a:pPr algn="ctr"/>
              <a:r>
                <a:rPr lang="en-US" sz="1200" dirty="0" smtClean="0">
                  <a:latin typeface="HelloChitChatX" panose="02000603000000000000" pitchFamily="2" charset="0"/>
                  <a:ea typeface="HelloChitChatX" panose="02000603000000000000" pitchFamily="2" charset="0"/>
                  <a:cs typeface="American Typewriter"/>
                </a:rPr>
                <a:t>(Picture of your sentence with the word)</a:t>
              </a:r>
              <a:endParaRPr lang="en-US" sz="1200" dirty="0" smtClean="0">
                <a:latin typeface="HelloChitChatX" panose="02000603000000000000" pitchFamily="2" charset="0"/>
                <a:ea typeface="HelloChitChatX" panose="02000603000000000000" pitchFamily="2" charset="0"/>
                <a:cs typeface="American Typewriter"/>
              </a:endParaRPr>
            </a:p>
          </p:txBody>
        </p:sp>
      </p:grpSp>
      <p:grpSp>
        <p:nvGrpSpPr>
          <p:cNvPr id="76" name="Group 75"/>
          <p:cNvGrpSpPr/>
          <p:nvPr/>
        </p:nvGrpSpPr>
        <p:grpSpPr>
          <a:xfrm>
            <a:off x="3361256" y="4997709"/>
            <a:ext cx="3087540" cy="3087229"/>
            <a:chOff x="273716" y="1809661"/>
            <a:chExt cx="2091206" cy="7017307"/>
          </a:xfrm>
        </p:grpSpPr>
        <p:sp>
          <p:nvSpPr>
            <p:cNvPr id="77" name="Rectangle 76"/>
            <p:cNvSpPr/>
            <p:nvPr/>
          </p:nvSpPr>
          <p:spPr>
            <a:xfrm>
              <a:off x="273716" y="1809661"/>
              <a:ext cx="2091206" cy="701730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latin typeface="American Typewriter"/>
                <a:cs typeface="American Typewriter"/>
              </a:endParaRPr>
            </a:p>
          </p:txBody>
        </p:sp>
        <p:sp>
          <p:nvSpPr>
            <p:cNvPr id="78" name="TextBox 77"/>
            <p:cNvSpPr txBox="1"/>
            <p:nvPr/>
          </p:nvSpPr>
          <p:spPr>
            <a:xfrm>
              <a:off x="273716" y="1809661"/>
              <a:ext cx="2091206" cy="51069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endParaRPr lang="en-US" sz="1600" dirty="0">
                <a:latin typeface="American Typewriter"/>
                <a:cs typeface="American Typewriter"/>
              </a:endParaRPr>
            </a:p>
            <a:p>
              <a:pPr algn="ctr"/>
              <a:r>
                <a:rPr lang="en-US" sz="1600" dirty="0" smtClean="0">
                  <a:latin typeface="HelloBubbleButt" panose="02000603000000000000" pitchFamily="2" charset="0"/>
                  <a:ea typeface="HelloBubbleButt" panose="02000603000000000000" pitchFamily="2" charset="0"/>
                  <a:cs typeface="American Typewriter"/>
                </a:rPr>
                <a:t>Synonym</a:t>
              </a:r>
            </a:p>
            <a:p>
              <a:pPr algn="ctr"/>
              <a:r>
                <a:rPr lang="en-US" sz="1400" dirty="0" smtClean="0">
                  <a:latin typeface="HelloBubbleButt" panose="02000603000000000000" pitchFamily="2" charset="0"/>
                  <a:ea typeface="HelloBubbleButt" panose="02000603000000000000" pitchFamily="2" charset="0"/>
                  <a:cs typeface="American Typewriter"/>
                </a:rPr>
                <a:t>(Same meaning as the word)</a:t>
              </a:r>
              <a:endParaRPr lang="en-US" sz="1400" dirty="0" smtClean="0">
                <a:latin typeface="HelloBubbleButt" panose="02000603000000000000" pitchFamily="2" charset="0"/>
                <a:ea typeface="HelloBubbleButt" panose="02000603000000000000" pitchFamily="2" charset="0"/>
                <a:cs typeface="American Typewriter"/>
              </a:endParaRPr>
            </a:p>
            <a:p>
              <a:pPr algn="ctr"/>
              <a:endParaRPr lang="en-US" sz="1600" dirty="0">
                <a:latin typeface="HelloBubbleButt" panose="02000603000000000000" pitchFamily="2" charset="0"/>
                <a:ea typeface="HelloBubbleButt" panose="02000603000000000000" pitchFamily="2" charset="0"/>
                <a:cs typeface="American Typewriter"/>
              </a:endParaRPr>
            </a:p>
            <a:p>
              <a:pPr algn="ctr"/>
              <a:endParaRPr lang="en-US" sz="1600" dirty="0" smtClean="0">
                <a:latin typeface="HelloBubbleButt" panose="02000603000000000000" pitchFamily="2" charset="0"/>
                <a:ea typeface="HelloBubbleButt" panose="02000603000000000000" pitchFamily="2" charset="0"/>
                <a:cs typeface="American Typewriter"/>
              </a:endParaRPr>
            </a:p>
            <a:p>
              <a:pPr algn="ctr"/>
              <a:endParaRPr lang="en-US" sz="1600" dirty="0">
                <a:latin typeface="HelloBubbleButt" panose="02000603000000000000" pitchFamily="2" charset="0"/>
                <a:ea typeface="HelloBubbleButt" panose="02000603000000000000" pitchFamily="2" charset="0"/>
                <a:cs typeface="American Typewriter"/>
              </a:endParaRPr>
            </a:p>
            <a:p>
              <a:pPr algn="ctr"/>
              <a:endParaRPr lang="en-US" sz="1600" dirty="0" smtClean="0">
                <a:latin typeface="HelloBubbleButt" panose="02000603000000000000" pitchFamily="2" charset="0"/>
                <a:ea typeface="HelloBubbleButt" panose="02000603000000000000" pitchFamily="2" charset="0"/>
                <a:cs typeface="American Typewriter"/>
              </a:endParaRPr>
            </a:p>
            <a:p>
              <a:pPr algn="ctr"/>
              <a:r>
                <a:rPr lang="en-US" sz="1600" dirty="0" smtClean="0">
                  <a:latin typeface="HelloBubbleButt" panose="02000603000000000000" pitchFamily="2" charset="0"/>
                  <a:ea typeface="HelloBubbleButt" panose="02000603000000000000" pitchFamily="2" charset="0"/>
                  <a:cs typeface="American Typewriter"/>
                </a:rPr>
                <a:t>Antonym</a:t>
              </a:r>
            </a:p>
            <a:p>
              <a:pPr algn="ctr"/>
              <a:r>
                <a:rPr lang="en-US" sz="1400" dirty="0" smtClean="0">
                  <a:latin typeface="HelloBubbleButt" panose="02000603000000000000" pitchFamily="2" charset="0"/>
                  <a:ea typeface="HelloBubbleButt" panose="02000603000000000000" pitchFamily="2" charset="0"/>
                  <a:cs typeface="American Typewriter"/>
                </a:rPr>
                <a:t>(Opposite meaning of the word)</a:t>
              </a:r>
              <a:endParaRPr lang="en-US" sz="1400" dirty="0" smtClean="0">
                <a:latin typeface="HelloBubbleButt" panose="02000603000000000000" pitchFamily="2" charset="0"/>
                <a:ea typeface="HelloBubbleButt" panose="02000603000000000000" pitchFamily="2" charset="0"/>
                <a:cs typeface="American Typewriter"/>
              </a:endParaRPr>
            </a:p>
          </p:txBody>
        </p:sp>
      </p:grpSp>
      <p:sp>
        <p:nvSpPr>
          <p:cNvPr id="2" name="Diamond 1"/>
          <p:cNvSpPr/>
          <p:nvPr/>
        </p:nvSpPr>
        <p:spPr>
          <a:xfrm>
            <a:off x="2288281" y="3295122"/>
            <a:ext cx="2145950" cy="2145950"/>
          </a:xfrm>
          <a:prstGeom prst="diamond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rgbClr val="000000"/>
                </a:solidFill>
                <a:latin typeface="HelloTypewriter" panose="02000603000000000000" pitchFamily="2" charset="0"/>
                <a:ea typeface="HelloTypewriter" panose="02000603000000000000" pitchFamily="2" charset="0"/>
                <a:cs typeface="American Typewriter"/>
              </a:rPr>
              <a:t>Word</a:t>
            </a:r>
            <a:endParaRPr lang="en-US" sz="1000" dirty="0">
              <a:solidFill>
                <a:srgbClr val="000000"/>
              </a:solidFill>
              <a:latin typeface="HelloTypewriter" panose="02000603000000000000" pitchFamily="2" charset="0"/>
              <a:ea typeface="HelloTypewriter" panose="02000603000000000000" pitchFamily="2" charset="0"/>
              <a:cs typeface="American Typewriter"/>
            </a:endParaRPr>
          </a:p>
        </p:txBody>
      </p:sp>
    </p:spTree>
    <p:extLst>
      <p:ext uri="{BB962C8B-B14F-4D97-AF65-F5344CB8AC3E}">
        <p14:creationId xmlns:p14="http://schemas.microsoft.com/office/powerpoint/2010/main" val="26436952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512</TotalTime>
  <Words>39</Words>
  <Application>Microsoft Office PowerPoint</Application>
  <PresentationFormat>On-screen Show (4:3)</PresentationFormat>
  <Paragraphs>20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1" baseType="lpstr">
      <vt:lpstr>American Typewriter</vt:lpstr>
      <vt:lpstr>Arial</vt:lpstr>
      <vt:lpstr>Calibri</vt:lpstr>
      <vt:lpstr>HelloBubbleButt</vt:lpstr>
      <vt:lpstr>HelloChitChatX</vt:lpstr>
      <vt:lpstr>HelloChunky</vt:lpstr>
      <vt:lpstr>HelloDataHead</vt:lpstr>
      <vt:lpstr>HelloFickleJuice</vt:lpstr>
      <vt:lpstr>HelloTypewriter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Matt</dc:creator>
  <cp:lastModifiedBy>Tiffaney L. Gadacz</cp:lastModifiedBy>
  <cp:revision>25</cp:revision>
  <cp:lastPrinted>2019-09-27T14:27:13Z</cp:lastPrinted>
  <dcterms:created xsi:type="dcterms:W3CDTF">2017-03-15T16:48:07Z</dcterms:created>
  <dcterms:modified xsi:type="dcterms:W3CDTF">2019-09-27T14:29:31Z</dcterms:modified>
</cp:coreProperties>
</file>